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20"/>
  </p:notesMasterIdLst>
  <p:sldIdLst>
    <p:sldId id="270" r:id="rId2"/>
    <p:sldId id="271" r:id="rId3"/>
    <p:sldId id="269" r:id="rId4"/>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72" r:id="rId18"/>
    <p:sldId id="27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84549" autoAdjust="0"/>
  </p:normalViewPr>
  <p:slideViewPr>
    <p:cSldViewPr snapToGrid="0">
      <p:cViewPr>
        <p:scale>
          <a:sx n="80" d="100"/>
          <a:sy n="80" d="100"/>
        </p:scale>
        <p:origin x="41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561010-E87C-4F82-8403-1D093439C94E}" type="datetimeFigureOut">
              <a:rPr lang="en-US" smtClean="0"/>
              <a:t>4/27/2016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55BD7B-B2EB-4098-AE07-A9B2A5B225C5}" type="slidenum">
              <a:rPr lang="en-US" smtClean="0"/>
              <a:t>‹#›</a:t>
            </a:fld>
            <a:endParaRPr lang="en-US"/>
          </a:p>
        </p:txBody>
      </p:sp>
    </p:spTree>
    <p:extLst>
      <p:ext uri="{BB962C8B-B14F-4D97-AF65-F5344CB8AC3E}">
        <p14:creationId xmlns:p14="http://schemas.microsoft.com/office/powerpoint/2010/main" val="40425999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Educate,</a:t>
            </a:r>
            <a:r>
              <a:rPr lang="en-US" sz="1200" b="0" i="0" kern="1200" baseline="0" dirty="0" smtClean="0">
                <a:solidFill>
                  <a:schemeClr val="tx1"/>
                </a:solidFill>
                <a:effectLst/>
                <a:latin typeface="+mn-lt"/>
                <a:ea typeface="+mn-ea"/>
                <a:cs typeface="+mn-cs"/>
              </a:rPr>
              <a:t> Launch, Connect, Support</a:t>
            </a:r>
            <a:endParaRPr lang="en-US"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First, it’s a Model Curriculum</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Second, it’s Actual Education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Third, it’s a Scholarship</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It’s a significant program, worth around $11,000 per student. For 2016, it will be open to legal residents of the United States aged 17 – 30</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DSC – Lots of production</a:t>
            </a:r>
            <a:r>
              <a:rPr lang="en-US" sz="1200" b="0" i="0" kern="1200" baseline="0" dirty="0" smtClean="0">
                <a:solidFill>
                  <a:schemeClr val="tx1"/>
                </a:solidFill>
                <a:effectLst/>
                <a:latin typeface="+mn-lt"/>
                <a:ea typeface="+mn-ea"/>
                <a:cs typeface="+mn-cs"/>
              </a:rPr>
              <a:t> use.  Talked to  AWS Infrastructure developer – DSC is in full production, over 300 DHCP servers, </a:t>
            </a:r>
            <a:endParaRPr lang="en-US"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A55BD7B-B2EB-4098-AE07-A9B2A5B225C5}" type="slidenum">
              <a:rPr lang="en-US" smtClean="0"/>
              <a:t>2</a:t>
            </a:fld>
            <a:endParaRPr lang="en-US"/>
          </a:p>
        </p:txBody>
      </p:sp>
    </p:spTree>
    <p:extLst>
      <p:ext uri="{BB962C8B-B14F-4D97-AF65-F5344CB8AC3E}">
        <p14:creationId xmlns:p14="http://schemas.microsoft.com/office/powerpoint/2010/main" val="26270043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DevOps</a:t>
            </a:r>
            <a:r>
              <a:rPr lang="en-US" baseline="0" dirty="0" smtClean="0"/>
              <a:t> is a paradigm shift in the industry, but if we can’t make it a solution for what we are doing today, it won’t take hold and become a revolution.  This is where most windows shops are sitting today.  We get the tenants, but don’t feel like the tools are there, the support is there, or the culture is there.</a:t>
            </a:r>
            <a:endParaRPr lang="en-US" dirty="0"/>
          </a:p>
        </p:txBody>
      </p:sp>
      <p:sp>
        <p:nvSpPr>
          <p:cNvPr id="4" name="Slide Number Placeholder 3"/>
          <p:cNvSpPr>
            <a:spLocks noGrp="1"/>
          </p:cNvSpPr>
          <p:nvPr>
            <p:ph type="sldNum" sz="quarter" idx="10"/>
          </p:nvPr>
        </p:nvSpPr>
        <p:spPr/>
        <p:txBody>
          <a:bodyPr/>
          <a:lstStyle/>
          <a:p>
            <a:fld id="{0A55BD7B-B2EB-4098-AE07-A9B2A5B225C5}" type="slidenum">
              <a:rPr lang="en-US" smtClean="0"/>
              <a:t>4</a:t>
            </a:fld>
            <a:endParaRPr lang="en-US"/>
          </a:p>
        </p:txBody>
      </p:sp>
    </p:spTree>
    <p:extLst>
      <p:ext uri="{BB962C8B-B14F-4D97-AF65-F5344CB8AC3E}">
        <p14:creationId xmlns:p14="http://schemas.microsoft.com/office/powerpoint/2010/main" val="39476467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whole spectrum</a:t>
            </a:r>
            <a:r>
              <a:rPr lang="en-US" baseline="0" dirty="0" smtClean="0"/>
              <a:t> of </a:t>
            </a:r>
            <a:r>
              <a:rPr lang="en-US" baseline="0" dirty="0" err="1" smtClean="0"/>
              <a:t>Devops</a:t>
            </a:r>
            <a:r>
              <a:rPr lang="en-US" baseline="0" dirty="0" smtClean="0"/>
              <a:t>. On one side you have the people that are doing it, but they aren’t sure how to fold in the windows infrastructure.  On the other side, you have near 100% windows shops, that say, whoa! Pump the breaks, that stuff is for Dev’s, we are Ops guys.  How many of you are the champions of scripting and automation on your teams?  What is the push back (I don’t have time?, That would be great….but.  Once I get all this stuff done…I’ll have time for that…)  But there are a lot of folks in the middle, I suspect that you are here tonight because your somewhere in the middle.  That is why Michael Greene and Steve </a:t>
            </a:r>
            <a:r>
              <a:rPr lang="en-US" baseline="0" dirty="0" err="1" smtClean="0"/>
              <a:t>Murawski</a:t>
            </a:r>
            <a:r>
              <a:rPr lang="en-US" baseline="0" dirty="0" smtClean="0"/>
              <a:t> released this paper.  It’s for us.  The people that are in the trenches, that care about Automation.  That are interested in making things better / faster / more secure / and more reliable.</a:t>
            </a:r>
            <a:endParaRPr lang="en-US" dirty="0"/>
          </a:p>
        </p:txBody>
      </p:sp>
      <p:sp>
        <p:nvSpPr>
          <p:cNvPr id="4" name="Slide Number Placeholder 3"/>
          <p:cNvSpPr>
            <a:spLocks noGrp="1"/>
          </p:cNvSpPr>
          <p:nvPr>
            <p:ph type="sldNum" sz="quarter" idx="10"/>
          </p:nvPr>
        </p:nvSpPr>
        <p:spPr/>
        <p:txBody>
          <a:bodyPr/>
          <a:lstStyle/>
          <a:p>
            <a:fld id="{0A55BD7B-B2EB-4098-AE07-A9B2A5B225C5}" type="slidenum">
              <a:rPr lang="en-US" smtClean="0"/>
              <a:t>5</a:t>
            </a:fld>
            <a:endParaRPr lang="en-US"/>
          </a:p>
        </p:txBody>
      </p:sp>
    </p:spTree>
    <p:extLst>
      <p:ext uri="{BB962C8B-B14F-4D97-AF65-F5344CB8AC3E}">
        <p14:creationId xmlns:p14="http://schemas.microsoft.com/office/powerpoint/2010/main" val="41096061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concept is simple, we are familiar with this in the terms of Application development.  You write code, you compile it, you test it, and then you release it.  For </a:t>
            </a:r>
            <a:r>
              <a:rPr lang="en-US" baseline="0" dirty="0" err="1" smtClean="0"/>
              <a:t>ITPro’s</a:t>
            </a:r>
            <a:r>
              <a:rPr lang="en-US" baseline="0" dirty="0" smtClean="0"/>
              <a:t> it’s hard to relate it to Infrastructure.  The paper focus on these 4 core concepts, for </a:t>
            </a:r>
            <a:r>
              <a:rPr lang="en-US" baseline="0" dirty="0" err="1" smtClean="0"/>
              <a:t>ITPro’s</a:t>
            </a:r>
            <a:r>
              <a:rPr lang="en-US" baseline="0" dirty="0" smtClean="0"/>
              <a:t> not </a:t>
            </a:r>
            <a:r>
              <a:rPr lang="en-US" baseline="0" dirty="0" err="1" smtClean="0"/>
              <a:t>Devs</a:t>
            </a:r>
            <a:r>
              <a:rPr lang="en-US" baseline="0" dirty="0" smtClean="0"/>
              <a:t>.</a:t>
            </a:r>
          </a:p>
          <a:p>
            <a:r>
              <a:rPr lang="en-US" baseline="0" dirty="0" smtClean="0"/>
              <a:t>Source – We’ve gone over this before  This is Source Control.  How do we put our IT infrastructure in code?</a:t>
            </a:r>
          </a:p>
          <a:p>
            <a:r>
              <a:rPr lang="en-US" baseline="0" dirty="0" smtClean="0"/>
              <a:t>Build – </a:t>
            </a:r>
          </a:p>
          <a:p>
            <a:r>
              <a:rPr lang="en-US" baseline="0" dirty="0" smtClean="0"/>
              <a:t>Testing – </a:t>
            </a:r>
          </a:p>
          <a:p>
            <a:r>
              <a:rPr lang="en-US" baseline="0" dirty="0" smtClean="0"/>
              <a:t>Release - </a:t>
            </a:r>
            <a:endParaRPr lang="en-US" dirty="0"/>
          </a:p>
        </p:txBody>
      </p:sp>
      <p:sp>
        <p:nvSpPr>
          <p:cNvPr id="4" name="Slide Number Placeholder 3"/>
          <p:cNvSpPr>
            <a:spLocks noGrp="1"/>
          </p:cNvSpPr>
          <p:nvPr>
            <p:ph type="sldNum" sz="quarter" idx="10"/>
          </p:nvPr>
        </p:nvSpPr>
        <p:spPr/>
        <p:txBody>
          <a:bodyPr/>
          <a:lstStyle/>
          <a:p>
            <a:fld id="{0A55BD7B-B2EB-4098-AE07-A9B2A5B225C5}" type="slidenum">
              <a:rPr lang="en-US" smtClean="0"/>
              <a:t>6</a:t>
            </a:fld>
            <a:endParaRPr lang="en-US"/>
          </a:p>
        </p:txBody>
      </p:sp>
    </p:spTree>
    <p:extLst>
      <p:ext uri="{BB962C8B-B14F-4D97-AF65-F5344CB8AC3E}">
        <p14:creationId xmlns:p14="http://schemas.microsoft.com/office/powerpoint/2010/main" val="33483217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a:t>
            </a:r>
            <a:r>
              <a:rPr lang="en-US" dirty="0" err="1" smtClean="0"/>
              <a:t>config</a:t>
            </a:r>
            <a:r>
              <a:rPr lang="en-US" dirty="0" smtClean="0"/>
              <a:t> file – DSC / Chef / Puppet (script, registry key, web </a:t>
            </a:r>
            <a:r>
              <a:rPr lang="en-US" dirty="0" err="1" smtClean="0"/>
              <a:t>config</a:t>
            </a:r>
            <a:r>
              <a:rPr lang="en-US" dirty="0" smtClean="0"/>
              <a:t> file, software installation </a:t>
            </a:r>
            <a:r>
              <a:rPr lang="en-US" dirty="0" err="1" smtClean="0"/>
              <a:t>etc</a:t>
            </a:r>
            <a:r>
              <a:rPr lang="en-US" dirty="0" smtClean="0"/>
              <a:t>…)</a:t>
            </a:r>
          </a:p>
          <a:p>
            <a:r>
              <a:rPr lang="en-US" dirty="0" smtClean="0"/>
              <a:t>Clone code to</a:t>
            </a:r>
            <a:r>
              <a:rPr lang="en-US" baseline="0" dirty="0" smtClean="0"/>
              <a:t> your workstation</a:t>
            </a:r>
          </a:p>
          <a:p>
            <a:r>
              <a:rPr lang="en-US" baseline="0" dirty="0" smtClean="0"/>
              <a:t>Make your changes</a:t>
            </a:r>
          </a:p>
          <a:p>
            <a:r>
              <a:rPr lang="en-US" baseline="0" dirty="0" smtClean="0"/>
              <a:t>Run tests – Pester!</a:t>
            </a:r>
          </a:p>
          <a:p>
            <a:r>
              <a:rPr lang="en-US" baseline="0" dirty="0" smtClean="0"/>
              <a:t>Push to Source control</a:t>
            </a:r>
            <a:endParaRPr lang="en-US" dirty="0" smtClean="0"/>
          </a:p>
          <a:p>
            <a:endParaRPr lang="en-US" dirty="0"/>
          </a:p>
        </p:txBody>
      </p:sp>
      <p:sp>
        <p:nvSpPr>
          <p:cNvPr id="4" name="Slide Number Placeholder 3"/>
          <p:cNvSpPr>
            <a:spLocks noGrp="1"/>
          </p:cNvSpPr>
          <p:nvPr>
            <p:ph type="sldNum" sz="quarter" idx="10"/>
          </p:nvPr>
        </p:nvSpPr>
        <p:spPr/>
        <p:txBody>
          <a:bodyPr/>
          <a:lstStyle/>
          <a:p>
            <a:fld id="{0A55BD7B-B2EB-4098-AE07-A9B2A5B225C5}" type="slidenum">
              <a:rPr lang="en-US" smtClean="0"/>
              <a:t>8</a:t>
            </a:fld>
            <a:endParaRPr lang="en-US"/>
          </a:p>
        </p:txBody>
      </p:sp>
    </p:spTree>
    <p:extLst>
      <p:ext uri="{BB962C8B-B14F-4D97-AF65-F5344CB8AC3E}">
        <p14:creationId xmlns:p14="http://schemas.microsoft.com/office/powerpoint/2010/main" val="14686906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a:t>
            </a:r>
            <a:r>
              <a:rPr lang="en-US" baseline="0" dirty="0" smtClean="0"/>
              <a:t> this your Build process?  This is mine.  For most Win </a:t>
            </a:r>
            <a:r>
              <a:rPr lang="en-US" baseline="0" dirty="0" err="1" smtClean="0"/>
              <a:t>ITPro’s</a:t>
            </a:r>
            <a:r>
              <a:rPr lang="en-US" baseline="0" dirty="0" smtClean="0"/>
              <a:t> this is our life.  How do we break this cycle???</a:t>
            </a:r>
            <a:endParaRPr lang="en-US" dirty="0"/>
          </a:p>
        </p:txBody>
      </p:sp>
      <p:sp>
        <p:nvSpPr>
          <p:cNvPr id="4" name="Slide Number Placeholder 3"/>
          <p:cNvSpPr>
            <a:spLocks noGrp="1"/>
          </p:cNvSpPr>
          <p:nvPr>
            <p:ph type="sldNum" sz="quarter" idx="10"/>
          </p:nvPr>
        </p:nvSpPr>
        <p:spPr/>
        <p:txBody>
          <a:bodyPr/>
          <a:lstStyle/>
          <a:p>
            <a:fld id="{0A55BD7B-B2EB-4098-AE07-A9B2A5B225C5}" type="slidenum">
              <a:rPr lang="en-US" smtClean="0"/>
              <a:t>9</a:t>
            </a:fld>
            <a:endParaRPr lang="en-US"/>
          </a:p>
        </p:txBody>
      </p:sp>
    </p:spTree>
    <p:extLst>
      <p:ext uri="{BB962C8B-B14F-4D97-AF65-F5344CB8AC3E}">
        <p14:creationId xmlns:p14="http://schemas.microsoft.com/office/powerpoint/2010/main" val="24408127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a:t>
            </a:r>
            <a:r>
              <a:rPr lang="en-US" baseline="0" dirty="0" smtClean="0"/>
              <a:t> we pass our local tests and check in our code (</a:t>
            </a:r>
            <a:r>
              <a:rPr lang="en-US" baseline="0" dirty="0" err="1" smtClean="0"/>
              <a:t>appveyor</a:t>
            </a:r>
            <a:r>
              <a:rPr lang="en-US" baseline="0" dirty="0" smtClean="0"/>
              <a:t> build passed in </a:t>
            </a:r>
            <a:r>
              <a:rPr lang="en-US" baseline="0" dirty="0" err="1" smtClean="0"/>
              <a:t>github</a:t>
            </a:r>
            <a:r>
              <a:rPr lang="en-US" baseline="0" dirty="0" smtClean="0"/>
              <a:t>)</a:t>
            </a:r>
          </a:p>
          <a:p>
            <a:r>
              <a:rPr lang="en-US" baseline="0" dirty="0" smtClean="0"/>
              <a:t>Every time you check in, you test and build, ensuring that you are always shippable (we aren’t shipping apps, were shipping infrastructure)</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0A55BD7B-B2EB-4098-AE07-A9B2A5B225C5}" type="slidenum">
              <a:rPr lang="en-US" smtClean="0"/>
              <a:t>10</a:t>
            </a:fld>
            <a:endParaRPr lang="en-US"/>
          </a:p>
        </p:txBody>
      </p:sp>
    </p:spTree>
    <p:extLst>
      <p:ext uri="{BB962C8B-B14F-4D97-AF65-F5344CB8AC3E}">
        <p14:creationId xmlns:p14="http://schemas.microsoft.com/office/powerpoint/2010/main" val="25164736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 how</a:t>
            </a:r>
            <a:r>
              <a:rPr lang="en-US" baseline="0" dirty="0" smtClean="0"/>
              <a:t> are you testing your infrastructure changes today?  Do you test, do you know what to test?  Are there situations where time and time again, the tests are fine, but there is a gap in the test and issues arise.</a:t>
            </a:r>
            <a:endParaRPr lang="en-US" dirty="0"/>
          </a:p>
        </p:txBody>
      </p:sp>
      <p:sp>
        <p:nvSpPr>
          <p:cNvPr id="4" name="Slide Number Placeholder 3"/>
          <p:cNvSpPr>
            <a:spLocks noGrp="1"/>
          </p:cNvSpPr>
          <p:nvPr>
            <p:ph type="sldNum" sz="quarter" idx="10"/>
          </p:nvPr>
        </p:nvSpPr>
        <p:spPr/>
        <p:txBody>
          <a:bodyPr/>
          <a:lstStyle/>
          <a:p>
            <a:fld id="{0A55BD7B-B2EB-4098-AE07-A9B2A5B225C5}" type="slidenum">
              <a:rPr lang="en-US" smtClean="0"/>
              <a:t>11</a:t>
            </a:fld>
            <a:endParaRPr lang="en-US"/>
          </a:p>
        </p:txBody>
      </p:sp>
    </p:spTree>
    <p:extLst>
      <p:ext uri="{BB962C8B-B14F-4D97-AF65-F5344CB8AC3E}">
        <p14:creationId xmlns:p14="http://schemas.microsoft.com/office/powerpoint/2010/main" val="6261722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2E829CE-1530-4DD8-AF96-80FBDD43EB38}" type="datetimeFigureOut">
              <a:rPr lang="en-US" smtClean="0"/>
              <a:t>4/27/2016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F1967B-FB0F-4735-98DB-52AF8668103B}" type="slidenum">
              <a:rPr lang="en-US" smtClean="0"/>
              <a:t>‹#›</a:t>
            </a:fld>
            <a:endParaRPr lang="en-US"/>
          </a:p>
        </p:txBody>
      </p:sp>
    </p:spTree>
    <p:extLst>
      <p:ext uri="{BB962C8B-B14F-4D97-AF65-F5344CB8AC3E}">
        <p14:creationId xmlns:p14="http://schemas.microsoft.com/office/powerpoint/2010/main" val="5554478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2E829CE-1530-4DD8-AF96-80FBDD43EB38}" type="datetimeFigureOut">
              <a:rPr lang="en-US" smtClean="0"/>
              <a:t>4/27/2016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F1967B-FB0F-4735-98DB-52AF8668103B}" type="slidenum">
              <a:rPr lang="en-US" smtClean="0"/>
              <a:t>‹#›</a:t>
            </a:fld>
            <a:endParaRPr lang="en-US"/>
          </a:p>
        </p:txBody>
      </p:sp>
    </p:spTree>
    <p:extLst>
      <p:ext uri="{BB962C8B-B14F-4D97-AF65-F5344CB8AC3E}">
        <p14:creationId xmlns:p14="http://schemas.microsoft.com/office/powerpoint/2010/main" val="28971947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2E829CE-1530-4DD8-AF96-80FBDD43EB38}" type="datetimeFigureOut">
              <a:rPr lang="en-US" smtClean="0"/>
              <a:t>4/27/2016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F1967B-FB0F-4735-98DB-52AF8668103B}"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9344940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2E829CE-1530-4DD8-AF96-80FBDD43EB38}" type="datetimeFigureOut">
              <a:rPr lang="en-US" smtClean="0"/>
              <a:t>4/27/2016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F1967B-FB0F-4735-98DB-52AF8668103B}" type="slidenum">
              <a:rPr lang="en-US" smtClean="0"/>
              <a:t>‹#›</a:t>
            </a:fld>
            <a:endParaRPr lang="en-US"/>
          </a:p>
        </p:txBody>
      </p:sp>
    </p:spTree>
    <p:extLst>
      <p:ext uri="{BB962C8B-B14F-4D97-AF65-F5344CB8AC3E}">
        <p14:creationId xmlns:p14="http://schemas.microsoft.com/office/powerpoint/2010/main" val="15289175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2E829CE-1530-4DD8-AF96-80FBDD43EB38}" type="datetimeFigureOut">
              <a:rPr lang="en-US" smtClean="0"/>
              <a:t>4/27/2016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F1967B-FB0F-4735-98DB-52AF8668103B}"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6933023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2E829CE-1530-4DD8-AF96-80FBDD43EB38}" type="datetimeFigureOut">
              <a:rPr lang="en-US" smtClean="0"/>
              <a:t>4/27/2016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F1967B-FB0F-4735-98DB-52AF8668103B}" type="slidenum">
              <a:rPr lang="en-US" smtClean="0"/>
              <a:t>‹#›</a:t>
            </a:fld>
            <a:endParaRPr lang="en-US"/>
          </a:p>
        </p:txBody>
      </p:sp>
    </p:spTree>
    <p:extLst>
      <p:ext uri="{BB962C8B-B14F-4D97-AF65-F5344CB8AC3E}">
        <p14:creationId xmlns:p14="http://schemas.microsoft.com/office/powerpoint/2010/main" val="41441044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2E829CE-1530-4DD8-AF96-80FBDD43EB38}" type="datetimeFigureOut">
              <a:rPr lang="en-US" smtClean="0"/>
              <a:t>4/27/2016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F1967B-FB0F-4735-98DB-52AF8668103B}" type="slidenum">
              <a:rPr lang="en-US" smtClean="0"/>
              <a:t>‹#›</a:t>
            </a:fld>
            <a:endParaRPr lang="en-US"/>
          </a:p>
        </p:txBody>
      </p:sp>
    </p:spTree>
    <p:extLst>
      <p:ext uri="{BB962C8B-B14F-4D97-AF65-F5344CB8AC3E}">
        <p14:creationId xmlns:p14="http://schemas.microsoft.com/office/powerpoint/2010/main" val="9890123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2E829CE-1530-4DD8-AF96-80FBDD43EB38}" type="datetimeFigureOut">
              <a:rPr lang="en-US" smtClean="0"/>
              <a:t>4/27/2016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F1967B-FB0F-4735-98DB-52AF8668103B}" type="slidenum">
              <a:rPr lang="en-US" smtClean="0"/>
              <a:t>‹#›</a:t>
            </a:fld>
            <a:endParaRPr lang="en-US"/>
          </a:p>
        </p:txBody>
      </p:sp>
    </p:spTree>
    <p:extLst>
      <p:ext uri="{BB962C8B-B14F-4D97-AF65-F5344CB8AC3E}">
        <p14:creationId xmlns:p14="http://schemas.microsoft.com/office/powerpoint/2010/main" val="3803069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2E829CE-1530-4DD8-AF96-80FBDD43EB38}" type="datetimeFigureOut">
              <a:rPr lang="en-US" smtClean="0"/>
              <a:t>4/27/2016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F1967B-FB0F-4735-98DB-52AF8668103B}" type="slidenum">
              <a:rPr lang="en-US" smtClean="0"/>
              <a:t>‹#›</a:t>
            </a:fld>
            <a:endParaRPr lang="en-US"/>
          </a:p>
        </p:txBody>
      </p:sp>
    </p:spTree>
    <p:extLst>
      <p:ext uri="{BB962C8B-B14F-4D97-AF65-F5344CB8AC3E}">
        <p14:creationId xmlns:p14="http://schemas.microsoft.com/office/powerpoint/2010/main" val="10498400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2E829CE-1530-4DD8-AF96-80FBDD43EB38}" type="datetimeFigureOut">
              <a:rPr lang="en-US" smtClean="0"/>
              <a:t>4/27/2016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F1967B-FB0F-4735-98DB-52AF8668103B}" type="slidenum">
              <a:rPr lang="en-US" smtClean="0"/>
              <a:t>‹#›</a:t>
            </a:fld>
            <a:endParaRPr lang="en-US"/>
          </a:p>
        </p:txBody>
      </p:sp>
    </p:spTree>
    <p:extLst>
      <p:ext uri="{BB962C8B-B14F-4D97-AF65-F5344CB8AC3E}">
        <p14:creationId xmlns:p14="http://schemas.microsoft.com/office/powerpoint/2010/main" val="40771882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2E829CE-1530-4DD8-AF96-80FBDD43EB38}" type="datetimeFigureOut">
              <a:rPr lang="en-US" smtClean="0"/>
              <a:t>4/27/2016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F1967B-FB0F-4735-98DB-52AF8668103B}" type="slidenum">
              <a:rPr lang="en-US" smtClean="0"/>
              <a:t>‹#›</a:t>
            </a:fld>
            <a:endParaRPr lang="en-US"/>
          </a:p>
        </p:txBody>
      </p:sp>
    </p:spTree>
    <p:extLst>
      <p:ext uri="{BB962C8B-B14F-4D97-AF65-F5344CB8AC3E}">
        <p14:creationId xmlns:p14="http://schemas.microsoft.com/office/powerpoint/2010/main" val="7847600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2E829CE-1530-4DD8-AF96-80FBDD43EB38}" type="datetimeFigureOut">
              <a:rPr lang="en-US" smtClean="0"/>
              <a:t>4/27/2016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2F1967B-FB0F-4735-98DB-52AF8668103B}" type="slidenum">
              <a:rPr lang="en-US" smtClean="0"/>
              <a:t>‹#›</a:t>
            </a:fld>
            <a:endParaRPr lang="en-US"/>
          </a:p>
        </p:txBody>
      </p:sp>
    </p:spTree>
    <p:extLst>
      <p:ext uri="{BB962C8B-B14F-4D97-AF65-F5344CB8AC3E}">
        <p14:creationId xmlns:p14="http://schemas.microsoft.com/office/powerpoint/2010/main" val="29051373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2E829CE-1530-4DD8-AF96-80FBDD43EB38}" type="datetimeFigureOut">
              <a:rPr lang="en-US" smtClean="0"/>
              <a:t>4/27/2016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F1967B-FB0F-4735-98DB-52AF8668103B}" type="slidenum">
              <a:rPr lang="en-US" smtClean="0"/>
              <a:t>‹#›</a:t>
            </a:fld>
            <a:endParaRPr lang="en-US"/>
          </a:p>
        </p:txBody>
      </p:sp>
    </p:spTree>
    <p:extLst>
      <p:ext uri="{BB962C8B-B14F-4D97-AF65-F5344CB8AC3E}">
        <p14:creationId xmlns:p14="http://schemas.microsoft.com/office/powerpoint/2010/main" val="126959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E829CE-1530-4DD8-AF96-80FBDD43EB38}" type="datetimeFigureOut">
              <a:rPr lang="en-US" smtClean="0"/>
              <a:t>4/27/2016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2F1967B-FB0F-4735-98DB-52AF8668103B}" type="slidenum">
              <a:rPr lang="en-US" smtClean="0"/>
              <a:t>‹#›</a:t>
            </a:fld>
            <a:endParaRPr lang="en-US"/>
          </a:p>
        </p:txBody>
      </p:sp>
    </p:spTree>
    <p:extLst>
      <p:ext uri="{BB962C8B-B14F-4D97-AF65-F5344CB8AC3E}">
        <p14:creationId xmlns:p14="http://schemas.microsoft.com/office/powerpoint/2010/main" val="1984410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E829CE-1530-4DD8-AF96-80FBDD43EB38}" type="datetimeFigureOut">
              <a:rPr lang="en-US" smtClean="0"/>
              <a:t>4/27/2016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F1967B-FB0F-4735-98DB-52AF8668103B}" type="slidenum">
              <a:rPr lang="en-US" smtClean="0"/>
              <a:t>‹#›</a:t>
            </a:fld>
            <a:endParaRPr lang="en-US"/>
          </a:p>
        </p:txBody>
      </p:sp>
    </p:spTree>
    <p:extLst>
      <p:ext uri="{BB962C8B-B14F-4D97-AF65-F5344CB8AC3E}">
        <p14:creationId xmlns:p14="http://schemas.microsoft.com/office/powerpoint/2010/main" val="16568863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F1967B-FB0F-4735-98DB-52AF8668103B}" type="slidenum">
              <a:rPr lang="en-US" smtClean="0"/>
              <a:t>‹#›</a:t>
            </a:fld>
            <a:endParaRPr lang="en-US"/>
          </a:p>
        </p:txBody>
      </p:sp>
      <p:sp>
        <p:nvSpPr>
          <p:cNvPr id="5" name="Date Placeholder 4"/>
          <p:cNvSpPr>
            <a:spLocks noGrp="1"/>
          </p:cNvSpPr>
          <p:nvPr>
            <p:ph type="dt" sz="half" idx="10"/>
          </p:nvPr>
        </p:nvSpPr>
        <p:spPr/>
        <p:txBody>
          <a:bodyPr/>
          <a:lstStyle/>
          <a:p>
            <a:fld id="{32E829CE-1530-4DD8-AF96-80FBDD43EB38}" type="datetimeFigureOut">
              <a:rPr lang="en-US" smtClean="0"/>
              <a:t>4/27/2016</a:t>
            </a:fld>
            <a:endParaRPr lang="en-US"/>
          </a:p>
        </p:txBody>
      </p:sp>
    </p:spTree>
    <p:extLst>
      <p:ext uri="{BB962C8B-B14F-4D97-AF65-F5344CB8AC3E}">
        <p14:creationId xmlns:p14="http://schemas.microsoft.com/office/powerpoint/2010/main" val="29116975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2E829CE-1530-4DD8-AF96-80FBDD43EB38}" type="datetimeFigureOut">
              <a:rPr lang="en-US" smtClean="0"/>
              <a:t>4/27/2016</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A2F1967B-FB0F-4735-98DB-52AF8668103B}" type="slidenum">
              <a:rPr lang="en-US" smtClean="0"/>
              <a:t>‹#›</a:t>
            </a:fld>
            <a:endParaRPr lang="en-US"/>
          </a:p>
        </p:txBody>
      </p:sp>
    </p:spTree>
    <p:extLst>
      <p:ext uri="{BB962C8B-B14F-4D97-AF65-F5344CB8AC3E}">
        <p14:creationId xmlns:p14="http://schemas.microsoft.com/office/powerpoint/2010/main" val="2028659389"/>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hyperlink" Target="mailto:CincyPSUG@outlook.com" TargetMode="Externa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hyperlink" Target="https://github.com/PowerShell/Operation-Validation-Framework" TargetMode="External"/><Relationship Id="rId3" Type="http://schemas.openxmlformats.org/officeDocument/2006/relationships/hyperlink" Target="https://github.com/PowerShellOrg/dsc-summit-precon" TargetMode="External"/><Relationship Id="rId7" Type="http://schemas.openxmlformats.org/officeDocument/2006/relationships/hyperlink" Target="https://github.com/psake/psake" TargetMode="External"/><Relationship Id="rId2" Type="http://schemas.openxmlformats.org/officeDocument/2006/relationships/hyperlink" Target="https://devopscollective.org/" TargetMode="External"/><Relationship Id="rId1" Type="http://schemas.openxmlformats.org/officeDocument/2006/relationships/slideLayout" Target="../slideLayouts/slideLayout2.xml"/><Relationship Id="rId6" Type="http://schemas.openxmlformats.org/officeDocument/2006/relationships/hyperlink" Target="https://github.com/RamblingCookieMonster/PSDeploy" TargetMode="External"/><Relationship Id="rId5" Type="http://schemas.openxmlformats.org/officeDocument/2006/relationships/hyperlink" Target="https://www.youtube.com/playlist?list=PLfeA8kIs7Coc1Jn5hC4e_XgbFUaS5jY2i" TargetMode="External"/><Relationship Id="rId4" Type="http://schemas.openxmlformats.org/officeDocument/2006/relationships/hyperlink" Target="http://aka.ms/thereleasepipelinemodel" TargetMode="External"/><Relationship Id="rId9" Type="http://schemas.openxmlformats.org/officeDocument/2006/relationships/hyperlink" Target="https://learn.chef.io/"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www.simple-talk.com/sysadmin/powershell/practical-powershell-unit-testing-getting-started/" TargetMode="External"/><Relationship Id="rId2" Type="http://schemas.openxmlformats.org/officeDocument/2006/relationships/hyperlink" Target="https://github.com/pester/Pester" TargetMode="External"/><Relationship Id="rId1" Type="http://schemas.openxmlformats.org/officeDocument/2006/relationships/slideLayout" Target="../slideLayouts/slideLayout2.xml"/><Relationship Id="rId6" Type="http://schemas.openxmlformats.org/officeDocument/2006/relationships/hyperlink" Target="https://learn-powershell.net/2015/11/16/resources-available-from-my-talk-on-powershell-and-pester/" TargetMode="External"/><Relationship Id="rId5" Type="http://schemas.openxmlformats.org/officeDocument/2006/relationships/hyperlink" Target="https://www.youtube.com/playlist?list=PLOcTmsj9WHDo2_FfKePLaq_mJTcnW_fEJ" TargetMode="External"/><Relationship Id="rId4" Type="http://schemas.openxmlformats.org/officeDocument/2006/relationships/hyperlink" Target="http://www.powershellmagazine.com/2014/03/12/get-started-with-pester-powershell-unit-testing-framework/"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devopscollective.org/"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hyperlink" Target="http://aka.ms/thereleasepipelinemodel" TargetMode="External"/><Relationship Id="rId4" Type="http://schemas.openxmlformats.org/officeDocument/2006/relationships/hyperlink" Target="https://github.com/PowerShellOrg/dsc-summit-precon"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www.youtube.com/watch?v=bRd0XiMIRMs&amp;t=14m30s"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smtClean="0"/>
              <a:t>Cincinnati PowerShell User Group</a:t>
            </a:r>
            <a:br>
              <a:rPr lang="en-US" dirty="0" smtClean="0"/>
            </a:br>
            <a:r>
              <a:rPr lang="en-US" sz="2700" dirty="0"/>
              <a:t>PowerShell Summit – What’s afoot in the PowerShell community?</a:t>
            </a:r>
            <a:br>
              <a:rPr lang="en-US" sz="2700" dirty="0"/>
            </a:br>
            <a:endParaRPr lang="en-US" dirty="0"/>
          </a:p>
        </p:txBody>
      </p:sp>
      <p:sp>
        <p:nvSpPr>
          <p:cNvPr id="3" name="Content Placeholder 2"/>
          <p:cNvSpPr>
            <a:spLocks noGrp="1"/>
          </p:cNvSpPr>
          <p:nvPr>
            <p:ph idx="1"/>
          </p:nvPr>
        </p:nvSpPr>
        <p:spPr>
          <a:xfrm>
            <a:off x="838200" y="1667129"/>
            <a:ext cx="10515600" cy="4351338"/>
          </a:xfrm>
        </p:spPr>
        <p:txBody>
          <a:bodyPr/>
          <a:lstStyle/>
          <a:p>
            <a:pPr marL="0" indent="0">
              <a:buNone/>
            </a:pPr>
            <a:endParaRPr lang="en-US" dirty="0" smtClean="0"/>
          </a:p>
          <a:p>
            <a:r>
              <a:rPr lang="en-US" dirty="0" smtClean="0"/>
              <a:t>Twitter - @</a:t>
            </a:r>
            <a:r>
              <a:rPr lang="en-US" dirty="0" err="1" smtClean="0"/>
              <a:t>CincyPowerShell</a:t>
            </a:r>
            <a:endParaRPr lang="en-US" dirty="0" smtClean="0"/>
          </a:p>
          <a:p>
            <a:r>
              <a:rPr lang="en-US" dirty="0" smtClean="0"/>
              <a:t>Email </a:t>
            </a:r>
            <a:r>
              <a:rPr lang="en-US" dirty="0" smtClean="0">
                <a:hlinkClick r:id="rId2"/>
              </a:rPr>
              <a:t>CincyPSUG@outlook.com</a:t>
            </a:r>
            <a:endParaRPr lang="en-US" dirty="0" smtClean="0"/>
          </a:p>
          <a:p>
            <a:pPr marL="0" indent="0">
              <a:buNone/>
            </a:pPr>
            <a:endParaRPr lang="en-US" dirty="0"/>
          </a:p>
        </p:txBody>
      </p:sp>
      <p:pic>
        <p:nvPicPr>
          <p:cNvPr id="1026" name="Picture 2" descr="http://blogs.technet.com/cfs-file.ashx/__key/communityserver-blogs-components-weblogfiles/00-00-00-76-18/3630.sapien_5F00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80554" y="2206752"/>
            <a:ext cx="3172641" cy="236201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www.netnewsledger.com/wp-content/uploads/2013/07/73.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2439" y="4336986"/>
            <a:ext cx="2857500" cy="1047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445231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tretch>
            <a:fillRect/>
          </a:stretch>
        </p:blipFill>
        <p:spPr>
          <a:xfrm>
            <a:off x="-20345" y="85344"/>
            <a:ext cx="12212345" cy="6510528"/>
          </a:xfrm>
          <a:prstGeom prst="rect">
            <a:avLst/>
          </a:prstGeom>
        </p:spPr>
      </p:pic>
    </p:spTree>
    <p:extLst>
      <p:ext uri="{BB962C8B-B14F-4D97-AF65-F5344CB8AC3E}">
        <p14:creationId xmlns:p14="http://schemas.microsoft.com/office/powerpoint/2010/main" val="39513917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tretch>
            <a:fillRect/>
          </a:stretch>
        </p:blipFill>
        <p:spPr>
          <a:xfrm>
            <a:off x="0" y="244221"/>
            <a:ext cx="12023022" cy="6180963"/>
          </a:xfrm>
          <a:prstGeom prst="rect">
            <a:avLst/>
          </a:prstGeom>
        </p:spPr>
      </p:pic>
    </p:spTree>
    <p:extLst>
      <p:ext uri="{BB962C8B-B14F-4D97-AF65-F5344CB8AC3E}">
        <p14:creationId xmlns:p14="http://schemas.microsoft.com/office/powerpoint/2010/main" val="208736687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63722" y="149733"/>
            <a:ext cx="12064556" cy="6551400"/>
          </a:xfrm>
          <a:prstGeom prst="rect">
            <a:avLst/>
          </a:prstGeom>
        </p:spPr>
      </p:pic>
    </p:spTree>
    <p:extLst>
      <p:ext uri="{BB962C8B-B14F-4D97-AF65-F5344CB8AC3E}">
        <p14:creationId xmlns:p14="http://schemas.microsoft.com/office/powerpoint/2010/main" val="260951018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439103" y="164402"/>
            <a:ext cx="11411521" cy="6459352"/>
          </a:xfrm>
          <a:prstGeom prst="rect">
            <a:avLst/>
          </a:prstGeom>
        </p:spPr>
      </p:pic>
    </p:spTree>
    <p:extLst>
      <p:ext uri="{BB962C8B-B14F-4D97-AF65-F5344CB8AC3E}">
        <p14:creationId xmlns:p14="http://schemas.microsoft.com/office/powerpoint/2010/main" val="28261476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392050"/>
            <a:ext cx="12147504" cy="5784913"/>
          </a:xfrm>
          <a:prstGeom prst="rect">
            <a:avLst/>
          </a:prstGeom>
        </p:spPr>
      </p:pic>
    </p:spTree>
    <p:extLst>
      <p:ext uri="{BB962C8B-B14F-4D97-AF65-F5344CB8AC3E}">
        <p14:creationId xmlns:p14="http://schemas.microsoft.com/office/powerpoint/2010/main" val="222344779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What’s next?  Where do I start?</a:t>
            </a:r>
            <a:endParaRPr lang="en-US" dirty="0"/>
          </a:p>
        </p:txBody>
      </p:sp>
      <p:sp>
        <p:nvSpPr>
          <p:cNvPr id="3" name="Content Placeholder 2"/>
          <p:cNvSpPr>
            <a:spLocks noGrp="1"/>
          </p:cNvSpPr>
          <p:nvPr>
            <p:ph idx="1"/>
          </p:nvPr>
        </p:nvSpPr>
        <p:spPr/>
        <p:txBody>
          <a:bodyPr/>
          <a:lstStyle/>
          <a:p>
            <a:r>
              <a:rPr lang="en-US" dirty="0" err="1" smtClean="0"/>
              <a:t>Powershell</a:t>
            </a:r>
            <a:r>
              <a:rPr lang="en-US" dirty="0" smtClean="0"/>
              <a:t> – Obviously!</a:t>
            </a:r>
          </a:p>
          <a:p>
            <a:r>
              <a:rPr lang="en-US" dirty="0" smtClean="0"/>
              <a:t>Source Control (just install </a:t>
            </a:r>
            <a:r>
              <a:rPr lang="en-US" dirty="0" err="1" smtClean="0"/>
              <a:t>git</a:t>
            </a:r>
            <a:r>
              <a:rPr lang="en-US" dirty="0" smtClean="0"/>
              <a:t>, and then run </a:t>
            </a:r>
            <a:r>
              <a:rPr lang="en-US" dirty="0" err="1" smtClean="0"/>
              <a:t>git</a:t>
            </a:r>
            <a:r>
              <a:rPr lang="en-US" dirty="0" smtClean="0"/>
              <a:t> </a:t>
            </a:r>
            <a:r>
              <a:rPr lang="en-US" dirty="0" err="1" smtClean="0"/>
              <a:t>init</a:t>
            </a:r>
            <a:r>
              <a:rPr lang="en-US" dirty="0" smtClean="0"/>
              <a:t> in your Scripts folder, Done!)</a:t>
            </a:r>
          </a:p>
          <a:p>
            <a:r>
              <a:rPr lang="en-US" dirty="0" smtClean="0"/>
              <a:t>DSC – If your not learning it, start!</a:t>
            </a:r>
          </a:p>
          <a:p>
            <a:r>
              <a:rPr lang="en-US" dirty="0" smtClean="0"/>
              <a:t>Chef / Puppet – Tooling is essential, DSC is only part of the picture</a:t>
            </a:r>
          </a:p>
          <a:p>
            <a:r>
              <a:rPr lang="en-US" dirty="0" smtClean="0"/>
              <a:t>Pester, </a:t>
            </a:r>
            <a:r>
              <a:rPr lang="en-US" dirty="0" err="1" smtClean="0"/>
              <a:t>psDeploy</a:t>
            </a:r>
            <a:r>
              <a:rPr lang="en-US" dirty="0" smtClean="0"/>
              <a:t>, </a:t>
            </a:r>
            <a:r>
              <a:rPr lang="en-US" dirty="0" err="1" smtClean="0"/>
              <a:t>psake</a:t>
            </a:r>
            <a:r>
              <a:rPr lang="en-US" dirty="0" smtClean="0"/>
              <a:t>, Operational Validation Framework</a:t>
            </a:r>
            <a:endParaRPr lang="en-US" dirty="0"/>
          </a:p>
        </p:txBody>
      </p:sp>
    </p:spTree>
    <p:extLst>
      <p:ext uri="{BB962C8B-B14F-4D97-AF65-F5344CB8AC3E}">
        <p14:creationId xmlns:p14="http://schemas.microsoft.com/office/powerpoint/2010/main" val="205481923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365125"/>
            <a:ext cx="12153494" cy="6113526"/>
          </a:xfrm>
          <a:prstGeom prst="rect">
            <a:avLst/>
          </a:prstGeom>
        </p:spPr>
      </p:pic>
    </p:spTree>
    <p:extLst>
      <p:ext uri="{BB962C8B-B14F-4D97-AF65-F5344CB8AC3E}">
        <p14:creationId xmlns:p14="http://schemas.microsoft.com/office/powerpoint/2010/main" val="117271298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dirty="0"/>
          </a:p>
        </p:txBody>
      </p:sp>
      <p:sp>
        <p:nvSpPr>
          <p:cNvPr id="3" name="Content Placeholder 2"/>
          <p:cNvSpPr>
            <a:spLocks noGrp="1"/>
          </p:cNvSpPr>
          <p:nvPr>
            <p:ph idx="1"/>
          </p:nvPr>
        </p:nvSpPr>
        <p:spPr>
          <a:xfrm>
            <a:off x="677334" y="2160589"/>
            <a:ext cx="8935898" cy="3880773"/>
          </a:xfrm>
        </p:spPr>
        <p:txBody>
          <a:bodyPr/>
          <a:lstStyle/>
          <a:p>
            <a:r>
              <a:rPr lang="en-US" dirty="0">
                <a:hlinkClick r:id="rId2"/>
              </a:rPr>
              <a:t>https://devopscollective.org</a:t>
            </a:r>
            <a:r>
              <a:rPr lang="en-US" dirty="0" smtClean="0">
                <a:hlinkClick r:id="rId2"/>
              </a:rPr>
              <a:t>/</a:t>
            </a:r>
            <a:endParaRPr lang="en-US" dirty="0" smtClean="0"/>
          </a:p>
          <a:p>
            <a:r>
              <a:rPr lang="en-US" dirty="0" smtClean="0">
                <a:hlinkClick r:id="rId3"/>
              </a:rPr>
              <a:t>DSC </a:t>
            </a:r>
            <a:r>
              <a:rPr lang="en-US" dirty="0" err="1" smtClean="0">
                <a:hlinkClick r:id="rId3"/>
              </a:rPr>
              <a:t>Precon</a:t>
            </a:r>
            <a:r>
              <a:rPr lang="en-US" dirty="0" smtClean="0">
                <a:hlinkClick r:id="rId3"/>
              </a:rPr>
              <a:t> Content - </a:t>
            </a:r>
            <a:r>
              <a:rPr lang="en-US" dirty="0" smtClean="0">
                <a:hlinkClick r:id="rId3"/>
              </a:rPr>
              <a:t>https</a:t>
            </a:r>
            <a:r>
              <a:rPr lang="en-US" dirty="0">
                <a:hlinkClick r:id="rId3"/>
              </a:rPr>
              <a:t>://</a:t>
            </a:r>
            <a:r>
              <a:rPr lang="en-US" dirty="0" smtClean="0">
                <a:hlinkClick r:id="rId3"/>
              </a:rPr>
              <a:t>github.com/PowerShellOrg/dsc-summit-precon</a:t>
            </a:r>
            <a:endParaRPr lang="en-US" dirty="0" smtClean="0"/>
          </a:p>
          <a:p>
            <a:r>
              <a:rPr lang="en-US" dirty="0" smtClean="0"/>
              <a:t>The Release Pipeline Model – </a:t>
            </a:r>
            <a:r>
              <a:rPr lang="en-US" dirty="0" smtClean="0">
                <a:hlinkClick r:id="rId4"/>
              </a:rPr>
              <a:t>http://aka.ms/thereleasepipelinemodel</a:t>
            </a:r>
            <a:endParaRPr lang="en-US" dirty="0" smtClean="0"/>
          </a:p>
          <a:p>
            <a:r>
              <a:rPr lang="en-US" dirty="0" err="1" smtClean="0"/>
              <a:t>PSHSummit</a:t>
            </a:r>
            <a:r>
              <a:rPr lang="en-US" dirty="0" smtClean="0"/>
              <a:t> 2016 </a:t>
            </a:r>
            <a:r>
              <a:rPr lang="en-US" dirty="0" err="1" smtClean="0"/>
              <a:t>Youtube</a:t>
            </a:r>
            <a:r>
              <a:rPr lang="en-US" dirty="0"/>
              <a:t> Channel </a:t>
            </a:r>
            <a:r>
              <a:rPr lang="en-US" dirty="0">
                <a:hlinkClick r:id="rId5"/>
              </a:rPr>
              <a:t>https://</a:t>
            </a:r>
            <a:r>
              <a:rPr lang="en-US" dirty="0" smtClean="0">
                <a:hlinkClick r:id="rId5"/>
              </a:rPr>
              <a:t>www.youtube.com/playlist?list=PLfeA8kIs7Coc1Jn5hC4e_XgbFUaS5jY2i</a:t>
            </a:r>
            <a:endParaRPr lang="en-US" dirty="0" smtClean="0"/>
          </a:p>
          <a:p>
            <a:r>
              <a:rPr lang="en-US" dirty="0" err="1" smtClean="0"/>
              <a:t>PSDeploy</a:t>
            </a:r>
            <a:r>
              <a:rPr lang="en-US" dirty="0"/>
              <a:t> - </a:t>
            </a:r>
            <a:r>
              <a:rPr lang="en-US" dirty="0">
                <a:hlinkClick r:id="rId6"/>
              </a:rPr>
              <a:t>https://</a:t>
            </a:r>
            <a:r>
              <a:rPr lang="en-US" dirty="0" smtClean="0">
                <a:hlinkClick r:id="rId6"/>
              </a:rPr>
              <a:t>github.com/RamblingCookieMonster/PSDeploy</a:t>
            </a:r>
            <a:endParaRPr lang="en-US" dirty="0" smtClean="0"/>
          </a:p>
          <a:p>
            <a:r>
              <a:rPr lang="en-US" dirty="0" err="1" smtClean="0"/>
              <a:t>Psake</a:t>
            </a:r>
            <a:r>
              <a:rPr lang="en-US" dirty="0"/>
              <a:t> - </a:t>
            </a:r>
            <a:r>
              <a:rPr lang="en-US" dirty="0">
                <a:hlinkClick r:id="rId7"/>
              </a:rPr>
              <a:t>https://</a:t>
            </a:r>
            <a:r>
              <a:rPr lang="en-US" dirty="0" smtClean="0">
                <a:hlinkClick r:id="rId7"/>
              </a:rPr>
              <a:t>github.com/psake/psake</a:t>
            </a:r>
            <a:endParaRPr lang="en-US" dirty="0" smtClean="0"/>
          </a:p>
          <a:p>
            <a:r>
              <a:rPr lang="en-US" dirty="0" smtClean="0"/>
              <a:t>Operation </a:t>
            </a:r>
            <a:r>
              <a:rPr lang="en-US" dirty="0"/>
              <a:t>Validation Framework - </a:t>
            </a:r>
            <a:r>
              <a:rPr lang="en-US" dirty="0">
                <a:hlinkClick r:id="rId8"/>
              </a:rPr>
              <a:t>https://</a:t>
            </a:r>
            <a:r>
              <a:rPr lang="en-US" dirty="0" smtClean="0">
                <a:hlinkClick r:id="rId8"/>
              </a:rPr>
              <a:t>github.com/PowerShell/Operation-Validation-Framework</a:t>
            </a:r>
            <a:endParaRPr lang="en-US" dirty="0" smtClean="0"/>
          </a:p>
          <a:p>
            <a:r>
              <a:rPr lang="en-US" dirty="0"/>
              <a:t>Chef - </a:t>
            </a:r>
            <a:r>
              <a:rPr lang="en-US" dirty="0">
                <a:hlinkClick r:id="rId9"/>
              </a:rPr>
              <a:t>https://learn.chef.io</a:t>
            </a:r>
            <a:r>
              <a:rPr lang="en-US" dirty="0" smtClean="0">
                <a:hlinkClick r:id="rId9"/>
              </a:rPr>
              <a:t>/</a:t>
            </a:r>
            <a:r>
              <a:rPr lang="en-US" dirty="0" smtClean="0"/>
              <a:t> </a:t>
            </a:r>
          </a:p>
          <a:p>
            <a:endParaRPr lang="en-US" dirty="0"/>
          </a:p>
          <a:p>
            <a:endParaRPr lang="en-US" dirty="0"/>
          </a:p>
          <a:p>
            <a:endParaRPr lang="en-US" dirty="0"/>
          </a:p>
        </p:txBody>
      </p:sp>
    </p:spTree>
    <p:extLst>
      <p:ext uri="{BB962C8B-B14F-4D97-AF65-F5344CB8AC3E}">
        <p14:creationId xmlns:p14="http://schemas.microsoft.com/office/powerpoint/2010/main" val="383948097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 - continued</a:t>
            </a:r>
            <a:endParaRPr lang="en-US" dirty="0"/>
          </a:p>
        </p:txBody>
      </p:sp>
      <p:sp>
        <p:nvSpPr>
          <p:cNvPr id="3" name="Content Placeholder 2"/>
          <p:cNvSpPr>
            <a:spLocks noGrp="1"/>
          </p:cNvSpPr>
          <p:nvPr>
            <p:ph idx="1"/>
          </p:nvPr>
        </p:nvSpPr>
        <p:spPr/>
        <p:txBody>
          <a:bodyPr>
            <a:normAutofit lnSpcReduction="10000"/>
          </a:bodyPr>
          <a:lstStyle/>
          <a:p>
            <a:r>
              <a:rPr lang="en-US" dirty="0" smtClean="0"/>
              <a:t>Pester resources</a:t>
            </a:r>
          </a:p>
          <a:p>
            <a:r>
              <a:rPr lang="en-US" dirty="0">
                <a:hlinkClick r:id="rId2"/>
              </a:rPr>
              <a:t>https://</a:t>
            </a:r>
            <a:r>
              <a:rPr lang="en-US" dirty="0" smtClean="0">
                <a:hlinkClick r:id="rId2"/>
              </a:rPr>
              <a:t>github.com/pester/Pester</a:t>
            </a:r>
            <a:endParaRPr lang="en-US" dirty="0" smtClean="0"/>
          </a:p>
          <a:p>
            <a:r>
              <a:rPr lang="en-US" dirty="0"/>
              <a:t>Getting started - </a:t>
            </a:r>
            <a:r>
              <a:rPr lang="en-US" dirty="0">
                <a:hlinkClick r:id="rId3"/>
              </a:rPr>
              <a:t>https://www.simple-talk.com/sysadmin/powershell/practical-powershell-unit-testing-getting-started</a:t>
            </a:r>
            <a:r>
              <a:rPr lang="en-US" dirty="0" smtClean="0">
                <a:hlinkClick r:id="rId3"/>
              </a:rPr>
              <a:t>/</a:t>
            </a:r>
            <a:endParaRPr lang="en-US" dirty="0" smtClean="0"/>
          </a:p>
          <a:p>
            <a:r>
              <a:rPr lang="en-US" dirty="0" smtClean="0">
                <a:hlinkClick r:id="rId4"/>
              </a:rPr>
              <a:t>http://www.powershellmagazine.com/2014/03/12/get-started-with-pester-powershell-unit-testing-framework/</a:t>
            </a:r>
            <a:endParaRPr lang="en-US" dirty="0" smtClean="0"/>
          </a:p>
          <a:p>
            <a:r>
              <a:rPr lang="en-US" dirty="0" smtClean="0">
                <a:solidFill>
                  <a:schemeClr val="tx1"/>
                </a:solidFill>
                <a:hlinkClick r:id="rId5"/>
              </a:rPr>
              <a:t>Pester </a:t>
            </a:r>
            <a:r>
              <a:rPr lang="en-US" dirty="0">
                <a:solidFill>
                  <a:schemeClr val="tx1"/>
                </a:solidFill>
                <a:hlinkClick r:id="rId5"/>
              </a:rPr>
              <a:t>in Action </a:t>
            </a:r>
            <a:r>
              <a:rPr lang="en-US" dirty="0">
                <a:hlinkClick r:id="rId5"/>
              </a:rPr>
              <a:t>- </a:t>
            </a:r>
            <a:r>
              <a:rPr lang="en-US" dirty="0" smtClean="0">
                <a:hlinkClick r:id="rId5"/>
              </a:rPr>
              <a:t>https</a:t>
            </a:r>
            <a:r>
              <a:rPr lang="en-US" dirty="0">
                <a:hlinkClick r:id="rId5"/>
              </a:rPr>
              <a:t>://</a:t>
            </a:r>
            <a:r>
              <a:rPr lang="en-US" dirty="0" smtClean="0">
                <a:hlinkClick r:id="rId5"/>
              </a:rPr>
              <a:t>www.youtube.com/playlist?list=PLOcTmsj9WHDo2_FfKePLaq_mJTcnW_fEJ</a:t>
            </a:r>
            <a:endParaRPr lang="en-US" dirty="0" smtClean="0"/>
          </a:p>
          <a:p>
            <a:r>
              <a:rPr lang="en-US" dirty="0" err="1" smtClean="0">
                <a:hlinkClick r:id="rId6"/>
              </a:rPr>
              <a:t>Boe</a:t>
            </a:r>
            <a:r>
              <a:rPr lang="en-US" dirty="0" smtClean="0">
                <a:hlinkClick r:id="rId6"/>
              </a:rPr>
              <a:t> </a:t>
            </a:r>
            <a:r>
              <a:rPr lang="en-US" dirty="0" err="1" smtClean="0">
                <a:hlinkClick r:id="rId6"/>
              </a:rPr>
              <a:t>Prox</a:t>
            </a:r>
            <a:r>
              <a:rPr lang="en-US" dirty="0" smtClean="0">
                <a:hlinkClick r:id="rId6"/>
              </a:rPr>
              <a:t> – OPSUG https</a:t>
            </a:r>
            <a:r>
              <a:rPr lang="en-US" dirty="0">
                <a:hlinkClick r:id="rId6"/>
              </a:rPr>
              <a:t>://learn-powershell.net/2015/11/16/resources-available-from-my-talk-on-powershell-and-pester</a:t>
            </a:r>
            <a:r>
              <a:rPr lang="en-US" dirty="0" smtClean="0">
                <a:hlinkClick r:id="rId6"/>
              </a:rPr>
              <a:t>/</a:t>
            </a:r>
            <a:endParaRPr lang="en-US" dirty="0" smtClean="0"/>
          </a:p>
          <a:p>
            <a:endParaRPr lang="en-US" dirty="0" smtClean="0"/>
          </a:p>
          <a:p>
            <a:endParaRPr lang="en-US" dirty="0"/>
          </a:p>
        </p:txBody>
      </p:sp>
    </p:spTree>
    <p:extLst>
      <p:ext uri="{BB962C8B-B14F-4D97-AF65-F5344CB8AC3E}">
        <p14:creationId xmlns:p14="http://schemas.microsoft.com/office/powerpoint/2010/main" val="306079135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PowerShell And DevOps Summit Recap</a:t>
            </a:r>
            <a:endParaRPr lang="en-US" b="1" dirty="0"/>
          </a:p>
        </p:txBody>
      </p:sp>
      <p:sp>
        <p:nvSpPr>
          <p:cNvPr id="3" name="Content Placeholder 2"/>
          <p:cNvSpPr>
            <a:spLocks noGrp="1"/>
          </p:cNvSpPr>
          <p:nvPr>
            <p:ph idx="1"/>
          </p:nvPr>
        </p:nvSpPr>
        <p:spPr/>
        <p:txBody>
          <a:bodyPr/>
          <a:lstStyle/>
          <a:p>
            <a:r>
              <a:rPr lang="en-US" dirty="0" smtClean="0">
                <a:hlinkClick r:id="rId3"/>
              </a:rPr>
              <a:t>https://devopscollective.org/</a:t>
            </a:r>
            <a:endParaRPr lang="en-US" dirty="0" smtClean="0"/>
          </a:p>
          <a:p>
            <a:r>
              <a:rPr lang="en-US" dirty="0"/>
              <a:t>Announcing the “</a:t>
            </a:r>
            <a:r>
              <a:rPr lang="en-US" dirty="0" err="1"/>
              <a:t>GetGoing</a:t>
            </a:r>
            <a:r>
              <a:rPr lang="en-US" dirty="0"/>
              <a:t>” IT Ops Education Program &amp; </a:t>
            </a:r>
            <a:r>
              <a:rPr lang="en-US" dirty="0" smtClean="0"/>
              <a:t>Scholarship</a:t>
            </a:r>
          </a:p>
          <a:p>
            <a:r>
              <a:rPr lang="en-US" dirty="0" smtClean="0"/>
              <a:t>DSC is maturing</a:t>
            </a:r>
          </a:p>
          <a:p>
            <a:r>
              <a:rPr lang="en-US" dirty="0" smtClean="0">
                <a:hlinkClick r:id="rId4"/>
              </a:rPr>
              <a:t>https://github.com/PowerShellOrg/dsc-summit-precon</a:t>
            </a:r>
            <a:endParaRPr lang="en-US" dirty="0" smtClean="0"/>
          </a:p>
          <a:p>
            <a:r>
              <a:rPr lang="en-US" dirty="0" smtClean="0"/>
              <a:t>PowerShell Team       ‘s PowerShell Community</a:t>
            </a:r>
            <a:endParaRPr lang="en-US" dirty="0"/>
          </a:p>
          <a:p>
            <a:r>
              <a:rPr lang="en-US" dirty="0" smtClean="0"/>
              <a:t>Pester – if you don’t know it – learn it!</a:t>
            </a:r>
          </a:p>
          <a:p>
            <a:r>
              <a:rPr lang="en-US" dirty="0" smtClean="0"/>
              <a:t>DevOps is real and its not just for *Nix</a:t>
            </a:r>
          </a:p>
          <a:p>
            <a:r>
              <a:rPr lang="en-US" dirty="0" smtClean="0">
                <a:hlinkClick r:id="rId5"/>
              </a:rPr>
              <a:t>The Release Pipeline Model</a:t>
            </a:r>
            <a:endParaRPr lang="en-US" dirty="0" smtClean="0"/>
          </a:p>
        </p:txBody>
      </p:sp>
      <p:pic>
        <p:nvPicPr>
          <p:cNvPr id="2050" name="Picture 2" descr="http://images.clipartpanda.com/heart-clip-art-valentine_heart_29-1969px.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957143" y="3785605"/>
            <a:ext cx="339510" cy="3153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7221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05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6" name="Picture 5"/>
          <p:cNvPicPr>
            <a:picLocks noChangeAspect="1"/>
          </p:cNvPicPr>
          <p:nvPr/>
        </p:nvPicPr>
        <p:blipFill>
          <a:blip r:embed="rId2"/>
          <a:stretch>
            <a:fillRect/>
          </a:stretch>
        </p:blipFill>
        <p:spPr>
          <a:xfrm>
            <a:off x="0" y="0"/>
            <a:ext cx="13205900" cy="6858000"/>
          </a:xfrm>
          <a:prstGeom prst="rect">
            <a:avLst/>
          </a:prstGeom>
        </p:spPr>
      </p:pic>
    </p:spTree>
    <p:extLst>
      <p:ext uri="{BB962C8B-B14F-4D97-AF65-F5344CB8AC3E}">
        <p14:creationId xmlns:p14="http://schemas.microsoft.com/office/powerpoint/2010/main" val="31188719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3"/>
          <a:stretch>
            <a:fillRect/>
          </a:stretch>
        </p:blipFill>
        <p:spPr>
          <a:xfrm>
            <a:off x="709612" y="19050"/>
            <a:ext cx="10772775" cy="6819900"/>
          </a:xfrm>
          <a:prstGeom prst="rect">
            <a:avLst/>
          </a:prstGeom>
        </p:spPr>
      </p:pic>
    </p:spTree>
    <p:extLst>
      <p:ext uri="{BB962C8B-B14F-4D97-AF65-F5344CB8AC3E}">
        <p14:creationId xmlns:p14="http://schemas.microsoft.com/office/powerpoint/2010/main" val="44710527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tretch>
            <a:fillRect/>
          </a:stretch>
        </p:blipFill>
        <p:spPr>
          <a:xfrm>
            <a:off x="487680" y="89853"/>
            <a:ext cx="11192255" cy="6663776"/>
          </a:xfrm>
          <a:prstGeom prst="rect">
            <a:avLst/>
          </a:prstGeom>
        </p:spPr>
      </p:pic>
    </p:spTree>
    <p:extLst>
      <p:ext uri="{BB962C8B-B14F-4D97-AF65-F5344CB8AC3E}">
        <p14:creationId xmlns:p14="http://schemas.microsoft.com/office/powerpoint/2010/main" val="270034438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tretch>
            <a:fillRect/>
          </a:stretch>
        </p:blipFill>
        <p:spPr>
          <a:xfrm>
            <a:off x="0" y="269939"/>
            <a:ext cx="12109360" cy="6228397"/>
          </a:xfrm>
          <a:prstGeom prst="rect">
            <a:avLst/>
          </a:prstGeom>
        </p:spPr>
      </p:pic>
    </p:spTree>
    <p:extLst>
      <p:ext uri="{BB962C8B-B14F-4D97-AF65-F5344CB8AC3E}">
        <p14:creationId xmlns:p14="http://schemas.microsoft.com/office/powerpoint/2010/main" val="7033530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11006" y="97536"/>
            <a:ext cx="12080994" cy="6486144"/>
          </a:xfrm>
          <a:prstGeom prst="rect">
            <a:avLst/>
          </a:prstGeom>
        </p:spPr>
      </p:pic>
    </p:spTree>
    <p:extLst>
      <p:ext uri="{BB962C8B-B14F-4D97-AF65-F5344CB8AC3E}">
        <p14:creationId xmlns:p14="http://schemas.microsoft.com/office/powerpoint/2010/main" val="35386612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Source - What we did before</a:t>
            </a:r>
            <a:endParaRPr lang="en-US" dirty="0"/>
          </a:p>
        </p:txBody>
      </p:sp>
      <p:sp>
        <p:nvSpPr>
          <p:cNvPr id="3" name="Content Placeholder 2"/>
          <p:cNvSpPr>
            <a:spLocks noGrp="1"/>
          </p:cNvSpPr>
          <p:nvPr>
            <p:ph idx="1"/>
          </p:nvPr>
        </p:nvSpPr>
        <p:spPr/>
        <p:txBody>
          <a:bodyPr/>
          <a:lstStyle/>
          <a:p>
            <a:r>
              <a:rPr lang="en-US" dirty="0" smtClean="0">
                <a:hlinkClick r:id="rId3"/>
              </a:rPr>
              <a:t>http://www.youtube.com/watch?v=bRd0XiMIRMs&amp;t=14m30s</a:t>
            </a:r>
            <a:endParaRPr lang="en-US" dirty="0" smtClean="0"/>
          </a:p>
          <a:p>
            <a:endParaRPr lang="en-US" dirty="0"/>
          </a:p>
        </p:txBody>
      </p:sp>
    </p:spTree>
    <p:extLst>
      <p:ext uri="{BB962C8B-B14F-4D97-AF65-F5344CB8AC3E}">
        <p14:creationId xmlns:p14="http://schemas.microsoft.com/office/powerpoint/2010/main" val="263407627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tretch>
            <a:fillRect/>
          </a:stretch>
        </p:blipFill>
        <p:spPr>
          <a:xfrm>
            <a:off x="89738" y="148563"/>
            <a:ext cx="12012523" cy="6368085"/>
          </a:xfrm>
          <a:prstGeom prst="rect">
            <a:avLst/>
          </a:prstGeom>
        </p:spPr>
      </p:pic>
    </p:spTree>
    <p:extLst>
      <p:ext uri="{BB962C8B-B14F-4D97-AF65-F5344CB8AC3E}">
        <p14:creationId xmlns:p14="http://schemas.microsoft.com/office/powerpoint/2010/main" val="3540971652"/>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159</TotalTime>
  <Words>765</Words>
  <Application>Microsoft Office PowerPoint</Application>
  <PresentationFormat>Widescreen</PresentationFormat>
  <Paragraphs>71</Paragraphs>
  <Slides>18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Trebuchet MS</vt:lpstr>
      <vt:lpstr>Wingdings 3</vt:lpstr>
      <vt:lpstr>Facet</vt:lpstr>
      <vt:lpstr>Cincinnati PowerShell User Group PowerShell Summit – What’s afoot in the PowerShell community? </vt:lpstr>
      <vt:lpstr>PowerShell And DevOps Summit Recap</vt:lpstr>
      <vt:lpstr>PowerPoint Presentation</vt:lpstr>
      <vt:lpstr>PowerPoint Presentation</vt:lpstr>
      <vt:lpstr>PowerPoint Presentation</vt:lpstr>
      <vt:lpstr>PowerPoint Presentation</vt:lpstr>
      <vt:lpstr>PowerPoint Presentation</vt:lpstr>
      <vt:lpstr>Source - What we did before</vt:lpstr>
      <vt:lpstr>PowerPoint Presentation</vt:lpstr>
      <vt:lpstr>PowerPoint Presentation</vt:lpstr>
      <vt:lpstr>PowerPoint Presentation</vt:lpstr>
      <vt:lpstr>PowerPoint Presentation</vt:lpstr>
      <vt:lpstr>PowerPoint Presentation</vt:lpstr>
      <vt:lpstr>PowerPoint Presentation</vt:lpstr>
      <vt:lpstr>What’s next?  Where do I start?</vt:lpstr>
      <vt:lpstr>PowerPoint Presentation</vt:lpstr>
      <vt:lpstr>Resources</vt:lpstr>
      <vt:lpstr>Resources - continued</vt:lpstr>
    </vt:vector>
  </TitlesOfParts>
  <Company>First Financial Bank</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Ryan, Jay</dc:creator>
  <cp:lastModifiedBy>Ryan, Jay</cp:lastModifiedBy>
  <cp:revision>17</cp:revision>
  <dcterms:created xsi:type="dcterms:W3CDTF">2016-04-28T03:26:09Z</dcterms:created>
  <dcterms:modified xsi:type="dcterms:W3CDTF">2016-04-28T06:05:59Z</dcterms:modified>
</cp:coreProperties>
</file>

<file path=docProps/thumbnail.jpeg>
</file>